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76" r:id="rId2"/>
    <p:sldId id="379" r:id="rId3"/>
    <p:sldId id="430" r:id="rId4"/>
    <p:sldId id="380" r:id="rId5"/>
    <p:sldId id="431" r:id="rId6"/>
    <p:sldId id="419" r:id="rId7"/>
    <p:sldId id="432" r:id="rId8"/>
    <p:sldId id="433" r:id="rId9"/>
    <p:sldId id="435" r:id="rId10"/>
    <p:sldId id="437" r:id="rId11"/>
    <p:sldId id="927"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395" r:id="rId28"/>
    <p:sldId id="402" r:id="rId29"/>
    <p:sldId id="391" r:id="rId30"/>
    <p:sldId id="403" r:id="rId31"/>
    <p:sldId id="416" r:id="rId32"/>
    <p:sldId id="452" r:id="rId33"/>
    <p:sldId id="453" r:id="rId34"/>
    <p:sldId id="460" r:id="rId35"/>
    <p:sldId id="459" r:id="rId36"/>
    <p:sldId id="434" r:id="rId37"/>
    <p:sldId id="456" r:id="rId38"/>
    <p:sldId id="919" r:id="rId39"/>
    <p:sldId id="920" r:id="rId40"/>
    <p:sldId id="916" r:id="rId41"/>
    <p:sldId id="918" r:id="rId42"/>
    <p:sldId id="917" r:id="rId43"/>
    <p:sldId id="921" r:id="rId44"/>
    <p:sldId id="443" r:id="rId45"/>
    <p:sldId id="393" r:id="rId46"/>
    <p:sldId id="404" r:id="rId47"/>
    <p:sldId id="418" r:id="rId48"/>
    <p:sldId id="405" r:id="rId49"/>
    <p:sldId id="406" r:id="rId50"/>
    <p:sldId id="441" r:id="rId51"/>
    <p:sldId id="408" r:id="rId52"/>
    <p:sldId id="922" r:id="rId53"/>
    <p:sldId id="923" r:id="rId54"/>
    <p:sldId id="444" r:id="rId55"/>
    <p:sldId id="394" r:id="rId56"/>
    <p:sldId id="409" r:id="rId57"/>
    <p:sldId id="442" r:id="rId58"/>
    <p:sldId id="438" r:id="rId59"/>
    <p:sldId id="926" r:id="rId60"/>
    <p:sldId id="411" r:id="rId61"/>
    <p:sldId id="412" r:id="rId62"/>
    <p:sldId id="413" r:id="rId63"/>
    <p:sldId id="445" r:id="rId64"/>
    <p:sldId id="415" r:id="rId65"/>
    <p:sldId id="455" r:id="rId66"/>
    <p:sldId id="461" r:id="rId67"/>
    <p:sldId id="924" r:id="rId68"/>
    <p:sldId id="422" r:id="rId69"/>
    <p:sldId id="423" r:id="rId70"/>
    <p:sldId id="424" r:id="rId71"/>
    <p:sldId id="427" r:id="rId72"/>
    <p:sldId id="925" r:id="rId73"/>
    <p:sldId id="428" r:id="rId7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927"/>
            <p14:sldId id="436"/>
            <p14:sldId id="447"/>
            <p14:sldId id="448"/>
            <p14:sldId id="450"/>
            <p14:sldId id="396"/>
            <p14:sldId id="397"/>
            <p14:sldId id="440"/>
            <p14:sldId id="398"/>
            <p14:sldId id="377"/>
            <p14:sldId id="449"/>
            <p14:sldId id="399"/>
            <p14:sldId id="386"/>
            <p14:sldId id="400"/>
            <p14:sldId id="388"/>
            <p14:sldId id="389"/>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922"/>
            <p14:sldId id="923"/>
            <p14:sldId id="444"/>
            <p14:sldId id="394"/>
            <p14:sldId id="409"/>
            <p14:sldId id="442"/>
            <p14:sldId id="438"/>
            <p14:sldId id="926"/>
            <p14:sldId id="411"/>
            <p14:sldId id="412"/>
            <p14:sldId id="413"/>
            <p14:sldId id="445"/>
            <p14:sldId id="415"/>
            <p14:sldId id="455"/>
            <p14:sldId id="461"/>
            <p14:sldId id="924"/>
            <p14:sldId id="422"/>
            <p14:sldId id="423"/>
            <p14:sldId id="424"/>
            <p14:sldId id="427"/>
            <p14:sldId id="925"/>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74459" autoAdjust="0"/>
  </p:normalViewPr>
  <p:slideViewPr>
    <p:cSldViewPr>
      <p:cViewPr varScale="1">
        <p:scale>
          <a:sx n="97" d="100"/>
          <a:sy n="97" d="100"/>
        </p:scale>
        <p:origin x="1884" y="78"/>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440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Or, maximize the target class logit and minimize all the other logits:  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89234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Why would it not hold? XXX</a:t>
                </a:r>
              </a:p>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Gradient at maximizer = gradient of the max</a:t>
                </a:r>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the cost of reduced accuracy</a:t>
            </a:r>
          </a:p>
          <a:p>
            <a:pPr lvl="1"/>
            <a:r>
              <a:rPr lang="en-US" dirty="0"/>
              <a:t>A standard model may rely on non-robust features</a:t>
            </a:r>
          </a:p>
          <a:p>
            <a:pPr lvl="1"/>
            <a:r>
              <a:rPr lang="en-US" dirty="0"/>
              <a:t>An adv. robust model relies on robust features that are more semantically meaningful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147254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pPr lvl="1"/>
            <a:r>
              <a:rPr lang="en-US" dirty="0"/>
              <a:t>Adversarial input Image produced for robust models capture salient characteristics and</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310616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Visualizing large-ε adversarial examples for standard and robust (`2/`∞-adversarial training) models. We construct these examples by iteratively following the (negative) loss gradient while staying with `2-distance of ε from the original image. We observe that the images produced for robust models effectively capture salient data characteristics and appear similar to examples of a different class. (The value of ε is equal for all models and much larger than the one used for training.)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556196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endParaRPr lang="en-US" dirty="0"/>
              </a:p>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oMath>
                  </m:oMathPara>
                </a14:m>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80.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31.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image" Target="../media/image56.gif"/><Relationship Id="rId4" Type="http://schemas.openxmlformats.org/officeDocument/2006/relationships/hyperlink" Target="https://www.youtube.com/watch?v=-E0t_s6bT_4"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71.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8.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9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hub.com/bethgelab/foolbox" TargetMode="External"/><Relationship Id="rId4" Type="http://schemas.openxmlformats.org/officeDocument/2006/relationships/hyperlink" Target="https://github.com/cleverhans-lab/cleverha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3A719-1E15-498A-8C40-2CDB3FD05225}"/>
              </a:ext>
            </a:extLst>
          </p:cNvPr>
          <p:cNvSpPr>
            <a:spLocks noGrp="1"/>
          </p:cNvSpPr>
          <p:nvPr>
            <p:ph type="title"/>
          </p:nvPr>
        </p:nvSpPr>
        <p:spPr/>
        <p:txBody>
          <a:bodyPr/>
          <a:lstStyle/>
          <a:p>
            <a:r>
              <a:rPr lang="en-US" dirty="0"/>
              <a:t>Adversarial Attacks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0CA961-487D-4485-B3ED-3A39821DEBA3}"/>
                  </a:ext>
                </a:extLst>
              </p:cNvPr>
              <p:cNvSpPr>
                <a:spLocks noGrp="1"/>
              </p:cNvSpPr>
              <p:nvPr>
                <p:ph idx="1"/>
              </p:nvPr>
            </p:nvSpPr>
            <p:spPr/>
            <p:txBody>
              <a:bodyPr/>
              <a:lstStyle/>
              <a:p>
                <a:r>
                  <a:rPr lang="en-US" dirty="0"/>
                  <a:t>For a given input image </a:t>
                </a:r>
                <a14:m>
                  <m:oMath xmlns:m="http://schemas.openxmlformats.org/officeDocument/2006/math">
                    <m:r>
                      <a:rPr lang="en-US" b="0" i="1" smtClean="0">
                        <a:latin typeface="Cambria Math" panose="02040503050406030204" pitchFamily="18" charset="0"/>
                      </a:rPr>
                      <m:t>𝑥</m:t>
                    </m:r>
                  </m:oMath>
                </a14:m>
                <a:r>
                  <a:rPr lang="en-US" dirty="0"/>
                  <a:t> with correct label </a:t>
                </a:r>
                <a14:m>
                  <m:oMath xmlns:m="http://schemas.openxmlformats.org/officeDocument/2006/math">
                    <m:r>
                      <a:rPr lang="en-US" i="1">
                        <a:latin typeface="Cambria Math" panose="02040503050406030204" pitchFamily="18" charset="0"/>
                      </a:rPr>
                      <m:t>𝑦</m:t>
                    </m:r>
                  </m:oMath>
                </a14:m>
                <a:r>
                  <a:rPr lang="en-US" dirty="0"/>
                  <a:t>, and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that maps from input to label,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r>
                  <a:rPr lang="en-US" dirty="0"/>
                  <a:t>Untargeted attack: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pPr lvl="1"/>
                <a:r>
                  <a:rPr lang="en-US" dirty="0"/>
                  <a:t>Targeted attack: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endParaRPr lang="en-US" dirty="0"/>
              </a:p>
              <a:p>
                <a:endParaRPr lang="en-SE" dirty="0"/>
              </a:p>
            </p:txBody>
          </p:sp>
        </mc:Choice>
        <mc:Fallback>
          <p:sp>
            <p:nvSpPr>
              <p:cNvPr id="3" name="Content Placeholder 2">
                <a:extLst>
                  <a:ext uri="{FF2B5EF4-FFF2-40B4-BE49-F238E27FC236}">
                    <a16:creationId xmlns:a16="http://schemas.microsoft.com/office/drawing/2014/main" id="{920CA961-487D-4485-B3ED-3A39821DEBA3}"/>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969D15-B639-4A37-AA7C-3B00C40CE05F}"/>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68045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550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seems to be more aligned w. human perception</a:t>
                </a:r>
              </a:p>
              <a:p>
                <a:pPr lvl="1"/>
                <a:r>
                  <a:rPr lang="en-US" dirty="0"/>
                  <a:t>e.g., you </a:t>
                </a:r>
                <a:r>
                  <a:rPr lang="en-US"/>
                  <a:t>can clearly see </a:t>
                </a:r>
                <a:r>
                  <a:rPr lang="en-US" dirty="0"/>
                  <a:t>the color difference of the green pixel in the lower right figure with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distance</a:t>
                </a:r>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792" t="-109" r="-1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a:xfrm>
            <a:off x="899592" y="274638"/>
            <a:ext cx="7787208" cy="868362"/>
          </a:xfrm>
        </p:spPr>
        <p:txBody>
          <a:bodyPr/>
          <a:lstStyle/>
          <a:p>
            <a:r>
              <a:rPr lang="en-US" sz="3200" b="0" dirty="0"/>
              <a:t>Model </a:t>
            </a:r>
            <a:r>
              <a:rPr lang="en-US" sz="3200" dirty="0"/>
              <a:t>Training </a:t>
            </a:r>
            <a:r>
              <a:rPr lang="en-US" sz="3200" b="0" dirty="0"/>
              <a:t>vs. Local Search for Adversarial Input Generation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model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model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r="-21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sp>
        <p:nvSpPr>
          <p:cNvPr id="22" name="Rectangle 21">
            <a:extLst>
              <a:ext uri="{FF2B5EF4-FFF2-40B4-BE49-F238E27FC236}">
                <a16:creationId xmlns:a16="http://schemas.microsoft.com/office/drawing/2014/main" id="{77DC0B4F-0A65-4BD4-B737-1E71CF6598D7}"/>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US" i="1" dirty="0"/>
              </a:p>
              <a:p>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450986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a:p>
                <a:pPr lvl="1"/>
                <a:r>
                  <a:rPr lang="en-US" dirty="0"/>
                  <a:t>Input image </a:t>
                </a:r>
                <a14:m>
                  <m:oMath xmlns:m="http://schemas.openxmlformats.org/officeDocument/2006/math">
                    <m:r>
                      <a:rPr lang="en-US" i="1" smtClean="0">
                        <a:latin typeface="Cambria Math" panose="02040503050406030204" pitchFamily="18" charset="0"/>
                      </a:rPr>
                      <m:t>𝑥</m:t>
                    </m:r>
                  </m:oMath>
                </a14:m>
                <a:r>
                  <a:rPr lang="en-US" i="1" dirty="0">
                    <a:latin typeface="Cambria Math" panose="02040503050406030204" pitchFamily="18" charset="0"/>
                  </a:rPr>
                  <a:t> </a:t>
                </a:r>
                <a:r>
                  <a:rPr lang="en-US" sz="2800" dirty="0"/>
                  <a:t>is a constant; perturbation </a:t>
                </a:r>
                <a14:m>
                  <m:oMath xmlns:m="http://schemas.openxmlformats.org/officeDocument/2006/math">
                    <m:r>
                      <a:rPr lang="en-US" sz="2800" i="1">
                        <a:latin typeface="Cambria Math" panose="02040503050406030204" pitchFamily="18" charset="0"/>
                      </a:rPr>
                      <m:t>𝛿</m:t>
                    </m:r>
                  </m:oMath>
                </a14:m>
                <a:r>
                  <a:rPr lang="en-US" sz="2800" dirty="0"/>
                  <a:t> is the optimization variable. Hence we take derivative </a:t>
                </a:r>
                <a:r>
                  <a:rPr lang="en-US" sz="2800" dirty="0" err="1"/>
                  <a:t>w.r.t.</a:t>
                </a:r>
                <a:r>
                  <a:rPr lang="en-US" sz="2800" dirty="0"/>
                  <a:t> </a:t>
                </a:r>
                <a14:m>
                  <m:oMath xmlns:m="http://schemas.openxmlformats.org/officeDocument/2006/math">
                    <m:r>
                      <a:rPr lang="en-US" i="1">
                        <a:latin typeface="Cambria Math" panose="02040503050406030204" pitchFamily="18" charset="0"/>
                      </a:rPr>
                      <m:t>𝛿</m:t>
                    </m:r>
                  </m:oMath>
                </a14:m>
                <a:r>
                  <a:rPr lang="en-US" sz="2800" dirty="0"/>
                  <a:t>: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i="1">
                            <a:latin typeface="Cambria Math" panose="02040503050406030204" pitchFamily="18" charset="0"/>
                          </a:rPr>
                          <m:t>𝛿</m:t>
                        </m:r>
                      </m:sub>
                    </m:sSub>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oMath>
                </a14:m>
                <a:endParaRPr lang="en-US" sz="2800" dirty="0"/>
              </a:p>
              <a:p>
                <a:pPr marL="457200" lvl="1" indent="0">
                  <a:buNone/>
                </a:pPr>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4509865"/>
              </a:xfrm>
              <a:blipFill>
                <a:blip r:embed="rId3"/>
                <a:stretch>
                  <a:fillRect l="-1704" t="-1622"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 bound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Δ</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operator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143000"/>
                <a:ext cx="8363272" cy="3078088"/>
              </a:xfrm>
            </p:spPr>
            <p:txBody>
              <a:bodyPr>
                <a:normAutofit fontScale="55000" lnSpcReduction="20000"/>
              </a:bodyPr>
              <a:lstStyle/>
              <a:p>
                <a:r>
                  <a:rPr lang="en-US" dirty="0"/>
                  <a:t>Recall FGSM takes one large step with size </a:t>
                </a:r>
                <a14:m>
                  <m:oMath xmlns:m="http://schemas.openxmlformats.org/officeDocument/2006/math">
                    <m:r>
                      <a:rPr lang="en-US" i="1">
                        <a:latin typeface="Cambria Math" panose="02040503050406030204" pitchFamily="18" charset="0"/>
                      </a:rPr>
                      <m:t>𝛼</m:t>
                    </m:r>
                    <m:r>
                      <a:rPr lang="en-US" b="0" i="1" smtClean="0">
                        <a:latin typeface="Cambria Math" panose="02040503050406030204" pitchFamily="18" charset="0"/>
                      </a:rPr>
                      <m:t>=</m:t>
                    </m:r>
                    <m:r>
                      <a:rPr lang="en-US" i="1">
                        <a:latin typeface="Cambria Math" panose="02040503050406030204" pitchFamily="18" charset="0"/>
                      </a:rPr>
                      <m:t>𝜖</m:t>
                    </m:r>
                  </m:oMath>
                </a14:m>
                <a:r>
                  <a:rPr lang="en-US" dirty="0"/>
                  <a:t>: </a:t>
                </a:r>
                <a14:m>
                  <m:oMath xmlns:m="http://schemas.openxmlformats.org/officeDocument/2006/math">
                    <m:r>
                      <a:rPr lang="en-US" i="1" dirty="0">
                        <a:latin typeface="Cambria Math" panose="02040503050406030204" pitchFamily="18" charset="0"/>
                      </a:rPr>
                      <m:t>𝛿</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PGD takes many small steps (each with size </a:t>
                </a:r>
                <a14:m>
                  <m:oMath xmlns:m="http://schemas.openxmlformats.org/officeDocument/2006/math">
                    <m:r>
                      <a:rPr lang="en-US" b="0" i="1" smtClean="0">
                        <a:latin typeface="Cambria Math" panose="02040503050406030204" pitchFamily="18" charset="0"/>
                      </a:rPr>
                      <m:t>𝛼</m:t>
                    </m:r>
                  </m:oMath>
                </a14:m>
                <a:r>
                  <a:rPr lang="en-US" dirty="0"/>
                  <a:t>)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e>
                    </m:d>
                  </m:oMath>
                </a14:m>
                <a:endParaRPr lang="en-US" dirty="0"/>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a:t>
                </a:r>
              </a:p>
              <a:p>
                <a:pPr lvl="1"/>
                <a:r>
                  <a:rPr lang="en-US" dirty="0"/>
                  <a:t>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true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143000"/>
                <a:ext cx="8363272" cy="3078088"/>
              </a:xfrm>
              <a:blipFill>
                <a:blip r:embed="rId3"/>
                <a:stretch>
                  <a:fillRect l="-437" t="-2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a:xfrm>
            <a:off x="251520" y="274638"/>
            <a:ext cx="8435279" cy="868362"/>
          </a:xfrm>
        </p:spPr>
        <p:txBody>
          <a:bodyPr/>
          <a:lstStyle/>
          <a:p>
            <a:r>
              <a:rPr lang="en-US" sz="3600" dirty="0"/>
              <a:t>Recall: Cross-Entropy Loss for Multi-Class Classification</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in the last hidden layer (the penultimate layer),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r>
                      <a:rPr lang="en-US" b="0" i="0" smtClean="0">
                        <a:latin typeface="Cambria Math" panose="02040503050406030204" pitchFamily="18" charset="0"/>
                      </a:rPr>
                      <m:t>=</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pPr lvl="1"/>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Untargeted attack: maximize loss of the true class </a:t>
                </a:r>
                <a14:m>
                  <m:oMath xmlns:m="http://schemas.openxmlformats.org/officeDocument/2006/math">
                    <m:r>
                      <a:rPr lang="en-US" i="1" smtClean="0">
                        <a:latin typeface="Cambria Math" panose="02040503050406030204" pitchFamily="18" charset="0"/>
                      </a:rPr>
                      <m:t>𝑦</m:t>
                    </m:r>
                  </m:oMath>
                </a14:m>
                <a:r>
                  <a:rPr lang="en-US" dirty="0"/>
                  <a:t>:</a:t>
                </a:r>
              </a:p>
              <a:p>
                <a:pPr lvl="1"/>
                <a14:m>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b="0" dirty="0"/>
              </a:p>
              <a:p>
                <a:pPr lvl="1"/>
                <a:r>
                  <a:rPr lang="en-US" dirty="0"/>
                  <a:t>Since SoftMax is a monotonic function:</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pPr lvl="1"/>
                <a:r>
                  <a:rPr lang="en-US" dirty="0"/>
                  <a:t>This is equivalent to minimizing logit of the true class </a:t>
                </a:r>
                <a14:m>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 </m:t>
                    </m:r>
                  </m:oMath>
                </a14:m>
                <a:r>
                  <a:rPr lang="en-US" dirty="0"/>
                  <a:t>:</a:t>
                </a:r>
              </a:p>
              <a:p>
                <a:pPr lvl="1"/>
                <a14:m>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m:t>
                            </m:r>
                            <m:r>
                              <m:rPr>
                                <m:sty m:val="p"/>
                              </m:rPr>
                              <a:rPr lang="en-US" b="0" i="0" smtClean="0">
                                <a:latin typeface="Cambria Math" panose="02040503050406030204" pitchFamily="18" charset="0"/>
                              </a:rPr>
                              <m:t>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b="0" dirty="0"/>
              </a:p>
              <a:p>
                <a:r>
                  <a:rPr lang="en-US" dirty="0"/>
                  <a:t>Targeted attack: maximize loss of the true class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 </m:t>
                    </m:r>
                  </m:oMath>
                </a14:m>
                <a:r>
                  <a:rPr lang="en-US" dirty="0"/>
                  <a:t>and minimize loss of a particular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in order to change label to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r>
                      <a:rPr lang="en-US" b="0" i="1" smtClean="0">
                        <a:latin typeface="Cambria Math" panose="02040503050406030204" pitchFamily="18" charset="0"/>
                      </a:rPr>
                      <m:t>)</m:t>
                    </m:r>
                  </m:oMath>
                </a14:m>
                <a:endParaRPr lang="en-US" b="0" dirty="0"/>
              </a:p>
              <a:p>
                <a:pPr lvl="1"/>
                <a:r>
                  <a:rPr lang="en-US" dirty="0"/>
                  <a:t>This is equivalent to minimizing logit of the true class </a:t>
                </a:r>
                <a14:m>
                  <m:oMath xmlns:m="http://schemas.openxmlformats.org/officeDocument/2006/math">
                    <m:r>
                      <a:rPr lang="en-US" i="1" smtClean="0">
                        <a:latin typeface="Cambria Math" panose="02040503050406030204" pitchFamily="18" charset="0"/>
                      </a:rPr>
                      <m:t>𝑦</m:t>
                    </m:r>
                  </m:oMath>
                </a14:m>
                <a:r>
                  <a:rPr lang="en-US" dirty="0"/>
                  <a:t> while maximizing logit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pPr lvl="1"/>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m:t>
                            </m:r>
                            <m:r>
                              <m:rPr>
                                <m:sty m:val="p"/>
                              </m:rPr>
                              <a:rPr lang="en-US" b="0" i="0" smtClean="0">
                                <a:latin typeface="Cambria Math" panose="02040503050406030204" pitchFamily="18" charset="0"/>
                              </a:rPr>
                              <m:t>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i="1">
                            <a:latin typeface="Cambria Math" panose="02040503050406030204" pitchFamily="18" charset="0"/>
                          </a:rPr>
                          <m:t> </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i="1">
                            <a:latin typeface="Cambria Math" panose="02040503050406030204" pitchFamily="18" charset="0"/>
                          </a:rPr>
                          <m:t>)</m:t>
                        </m:r>
                      </m:e>
                    </m:func>
                  </m:oMath>
                </a14:m>
                <a:endParaRPr lang="en-US" dirty="0"/>
              </a:p>
              <a:p>
                <a:pPr lvl="1"/>
                <a:r>
                  <a:rPr lang="en-US" dirty="0"/>
                  <a:t>Alternative formulation: minimizing logit of all the other classes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oMath>
                </a14:m>
                <a:r>
                  <a:rPr lang="en-US" dirty="0"/>
                  <a:t> while maximizing logit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m:t>
                            </m:r>
                            <m:r>
                              <m:rPr>
                                <m:sty m:val="p"/>
                              </m:rPr>
                              <a:rPr lang="en-US" b="0" i="0" smtClean="0">
                                <a:latin typeface="Cambria Math" panose="02040503050406030204" pitchFamily="18" charset="0"/>
                              </a:rPr>
                              <m:t>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507" r="-8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
        <p:nvSpPr>
          <p:cNvPr id="5" name="Rectangle 4">
            <a:extLst>
              <a:ext uri="{FF2B5EF4-FFF2-40B4-BE49-F238E27FC236}">
                <a16:creationId xmlns:a16="http://schemas.microsoft.com/office/drawing/2014/main" id="{48C0C362-6A86-4244-B597-44560AEC1684}"/>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46603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r>
              <a:rPr lang="zh-CN" altLang="en-US" dirty="0"/>
              <a:t> </a:t>
            </a:r>
            <a:r>
              <a:rPr lang="en-US" altLang="zh-CN" dirty="0"/>
              <a:t>e.g.,</a:t>
            </a:r>
            <a:r>
              <a:rPr lang="zh-CN" altLang="en-US" dirty="0"/>
              <a:t> </a:t>
            </a:r>
            <a:r>
              <a:rPr lang="en-US" altLang="zh-CN" dirty="0"/>
              <a:t>viewed</a:t>
            </a:r>
            <a:r>
              <a:rPr lang="zh-CN" altLang="en-US" dirty="0"/>
              <a:t> </a:t>
            </a:r>
            <a:r>
              <a:rPr lang="en-US" altLang="zh-CN" dirty="0"/>
              <a:t>from</a:t>
            </a:r>
            <a:r>
              <a:rPr lang="zh-CN" altLang="en-US" dirty="0"/>
              <a:t> </a:t>
            </a:r>
            <a:r>
              <a:rPr lang="en-US" altLang="zh-CN" dirty="0"/>
              <a:t>different angles</a:t>
            </a:r>
            <a:endParaRPr lang="en-US" dirty="0"/>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pPr lvl="1"/>
                <a:r>
                  <a:rPr lang="en-US" dirty="0"/>
                  <a:t>(The problem formulation is minimization, but you can change it to </a:t>
                </a:r>
                <a:r>
                  <a:rPr lang="en-US"/>
                  <a:t>maximization by </a:t>
                </a:r>
                <a:r>
                  <a:rPr lang="en-US" dirty="0"/>
                  <a:t>adding a minus sign.)</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0" y="3961069"/>
                <a:ext cx="3222815"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0" y="3961069"/>
                <a:ext cx="3222815"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48674B06-4F07-4379-9E02-6AD6B8C62495}"/>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501971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196752"/>
                <a:ext cx="8229600" cy="3384376"/>
              </a:xfrm>
            </p:spPr>
            <p:txBody>
              <a:bodyPr>
                <a:normAutofit fontScale="55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gives a robustness </a:t>
                </a:r>
                <a:r>
                  <a:rPr lang="en-US" sz="3200" b="0" u="none" strike="noStrike" baseline="0" dirty="0">
                    <a:solidFill>
                      <a:srgbClr val="000000"/>
                    </a:solidFill>
                    <a:latin typeface="HelveticaNeue-LightItalic"/>
                  </a:rPr>
                  <a:t>certificate: Given a data input </a:t>
                </a:r>
                <a14:m>
                  <m:oMath xmlns:m="http://schemas.openxmlformats.org/officeDocument/2006/math">
                    <m:r>
                      <a:rPr lang="en-US" sz="3200" b="0" i="1" u="none" strike="noStrike" baseline="0" smtClean="0">
                        <a:solidFill>
                          <a:srgbClr val="000000"/>
                        </a:solidFill>
                        <a:latin typeface="Cambria Math" panose="02040503050406030204" pitchFamily="18" charset="0"/>
                      </a:rPr>
                      <m:t>𝑥</m:t>
                    </m:r>
                  </m:oMath>
                </a14:m>
                <a:r>
                  <a:rPr lang="en-US" sz="3200" b="0" u="none" strike="noStrike" baseline="0" dirty="0">
                    <a:solidFill>
                      <a:srgbClr val="000000"/>
                    </a:solidFill>
                    <a:latin typeface="HelveticaNeue-LightItalic"/>
                  </a:rPr>
                  <a:t> and a NN model, under the specified threat model (e.g.,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𝑙</m:t>
                        </m:r>
                      </m:e>
                      <m:sub>
                        <m:r>
                          <a:rPr lang="en-US" sz="3200" b="0" i="1" u="none" strike="noStrike" baseline="0" smtClean="0">
                            <a:solidFill>
                              <a:srgbClr val="000000"/>
                            </a:solidFill>
                            <a:latin typeface="Cambria Math" panose="02040503050406030204" pitchFamily="18" charset="0"/>
                          </a:rPr>
                          <m:t>∞</m:t>
                        </m:r>
                      </m:sub>
                    </m:sSub>
                  </m:oMath>
                </a14:m>
                <a:r>
                  <a:rPr lang="en-US" sz="3200" b="0" u="none" strike="noStrike" baseline="0" dirty="0">
                    <a:solidFill>
                      <a:srgbClr val="000000"/>
                    </a:solidFill>
                    <a:latin typeface="HelveticaNeue-LightItalic"/>
                  </a:rPr>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sz="3200" b="0" u="none" strike="noStrike" baseline="0" dirty="0">
                    <a:solidFill>
                      <a:srgbClr val="000000"/>
                    </a:solidFill>
                    <a:latin typeface="HelveticaNeue-LightItalic"/>
                  </a:rPr>
                  <a:t>), the top-1 prediction of the perturbed input will not be altered</a:t>
                </a:r>
                <a:r>
                  <a:rPr lang="en-US" sz="3200" b="0" u="none" strike="noStrike" dirty="0">
                    <a:solidFill>
                      <a:srgbClr val="000000"/>
                    </a:solidFill>
                    <a:latin typeface="HelveticaNeue-LightItalic"/>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sz="3200" b="0" u="none" strike="noStrike" baseline="0" dirty="0">
                    <a:solidFill>
                      <a:srgbClr val="000000"/>
                    </a:solidFill>
                    <a:latin typeface="HelveticaNeue-LightItalic"/>
                  </a:rPr>
                  <a:t>, i.e.,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target class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dirty="0">
                    <a:solidFill>
                      <a:srgbClr val="000000"/>
                    </a:solidFill>
                    <a:latin typeface="CambriaMath"/>
                  </a:rPr>
                  <a:t> </a:t>
                </a:r>
                <a:endParaRPr lang="en-US" sz="3200" b="0" i="0" u="none" strike="noStrike" baseline="0" dirty="0">
                  <a:solidFill>
                    <a:srgbClr val="000000"/>
                  </a:solidFill>
                  <a:latin typeface="HelveticaNeue-Light"/>
                </a:endParaRP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&gt;0</m:t>
                        </m:r>
                      </m:e>
                    </m:func>
                  </m:oMath>
                </a14:m>
                <a:r>
                  <a:rPr lang="en-US" dirty="0"/>
                  <a:t>, then it is not possible to misclassify a perturbed cat image as a dog</a:t>
                </a:r>
              </a:p>
              <a:p>
                <a:r>
                  <a:rPr lang="en-US" sz="3200" b="0" i="0" u="none" strike="noStrike" baseline="0" dirty="0">
                    <a:solidFill>
                      <a:srgbClr val="000000"/>
                    </a:solidFill>
                    <a:latin typeface="HelveticaNeue-Light"/>
                  </a:rPr>
                  <a:t>If the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196752"/>
                <a:ext cx="8229600" cy="3384376"/>
              </a:xfrm>
              <a:blipFill>
                <a:blip r:embed="rId2"/>
                <a:stretch>
                  <a:fillRect l="-444" r="-1333" b="-7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47EA-51FD-42E7-871D-1551DB885447}"/>
              </a:ext>
            </a:extLst>
          </p:cNvPr>
          <p:cNvSpPr>
            <a:spLocks noGrp="1"/>
          </p:cNvSpPr>
          <p:nvPr>
            <p:ph type="title"/>
          </p:nvPr>
        </p:nvSpPr>
        <p:spPr/>
        <p:txBody>
          <a:bodyPr/>
          <a:lstStyle/>
          <a:p>
            <a:r>
              <a:rPr lang="en-US" dirty="0"/>
              <a:t>Certified Robustness Illustration</a:t>
            </a:r>
            <a:endParaRPr lang="en-SE" dirty="0"/>
          </a:p>
        </p:txBody>
      </p:sp>
      <p:sp>
        <p:nvSpPr>
          <p:cNvPr id="3" name="Content Placeholder 2">
            <a:extLst>
              <a:ext uri="{FF2B5EF4-FFF2-40B4-BE49-F238E27FC236}">
                <a16:creationId xmlns:a16="http://schemas.microsoft.com/office/drawing/2014/main" id="{5987FE06-7317-4C1C-A594-7DFDA12002C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D796509-FFBC-4821-9F04-3685E0269665}"/>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EA598FE7-051C-4230-BF4C-EEAB0493028C}"/>
              </a:ext>
            </a:extLst>
          </p:cNvPr>
          <p:cNvPicPr>
            <a:picLocks noChangeAspect="1"/>
          </p:cNvPicPr>
          <p:nvPr/>
        </p:nvPicPr>
        <p:blipFill>
          <a:blip r:embed="rId2"/>
          <a:stretch>
            <a:fillRect/>
          </a:stretch>
        </p:blipFill>
        <p:spPr>
          <a:xfrm>
            <a:off x="0" y="1484820"/>
            <a:ext cx="9144000" cy="4726560"/>
          </a:xfrm>
          <a:prstGeom prst="rect">
            <a:avLst/>
          </a:prstGeom>
        </p:spPr>
      </p:pic>
      <p:sp>
        <p:nvSpPr>
          <p:cNvPr id="7" name="TextBox 6">
            <a:extLst>
              <a:ext uri="{FF2B5EF4-FFF2-40B4-BE49-F238E27FC236}">
                <a16:creationId xmlns:a16="http://schemas.microsoft.com/office/drawing/2014/main" id="{8A7232A5-53A9-4A9E-8163-D4F2E330849F}"/>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912774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9D12-E300-43FF-BB73-3EC010A94235}"/>
              </a:ext>
            </a:extLst>
          </p:cNvPr>
          <p:cNvSpPr>
            <a:spLocks noGrp="1"/>
          </p:cNvSpPr>
          <p:nvPr>
            <p:ph type="title"/>
          </p:nvPr>
        </p:nvSpPr>
        <p:spPr/>
        <p:txBody>
          <a:bodyPr/>
          <a:lstStyle/>
          <a:p>
            <a:r>
              <a:rPr lang="en-US" dirty="0"/>
              <a:t>Certified Robustness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612DB-AA42-4FA1-A3CE-AC48F33606D3}"/>
                  </a:ext>
                </a:extLst>
              </p:cNvPr>
              <p:cNvSpPr>
                <a:spLocks noGrp="1"/>
              </p:cNvSpPr>
              <p:nvPr>
                <p:ph idx="1"/>
              </p:nvPr>
            </p:nvSpPr>
            <p:spPr>
              <a:xfrm>
                <a:off x="457200" y="1052736"/>
                <a:ext cx="8229600" cy="971480"/>
              </a:xfrm>
            </p:spPr>
            <p:txBody>
              <a:bodyPr/>
              <a:lstStyle/>
              <a:p>
                <a:r>
                  <a:rPr lang="en-US" sz="2400" dirty="0"/>
                  <a:t>We can use an iterative process (e.g. binary search) to find the maximum </a:t>
                </a:r>
                <a14:m>
                  <m:oMath xmlns:m="http://schemas.openxmlformats.org/officeDocument/2006/math">
                    <m:r>
                      <a:rPr lang="en-US" sz="2400" b="0" i="1" smtClean="0">
                        <a:latin typeface="Cambria Math" panose="02040503050406030204" pitchFamily="18" charset="0"/>
                      </a:rPr>
                      <m:t>𝜖</m:t>
                    </m:r>
                  </m:oMath>
                </a14:m>
                <a:r>
                  <a:rPr lang="en-US" sz="2400" dirty="0"/>
                  <a:t> for the robustness certificate </a:t>
                </a:r>
                <a:endParaRPr lang="en-SE" sz="2400" dirty="0"/>
              </a:p>
            </p:txBody>
          </p:sp>
        </mc:Choice>
        <mc:Fallback xmlns="">
          <p:sp>
            <p:nvSpPr>
              <p:cNvPr id="3" name="Content Placeholder 2">
                <a:extLst>
                  <a:ext uri="{FF2B5EF4-FFF2-40B4-BE49-F238E27FC236}">
                    <a16:creationId xmlns:a16="http://schemas.microsoft.com/office/drawing/2014/main" id="{150612DB-AA42-4FA1-A3CE-AC48F33606D3}"/>
                  </a:ext>
                </a:extLst>
              </p:cNvPr>
              <p:cNvSpPr>
                <a:spLocks noGrp="1" noRot="1" noChangeAspect="1" noMove="1" noResize="1" noEditPoints="1" noAdjustHandles="1" noChangeArrowheads="1" noChangeShapeType="1" noTextEdit="1"/>
              </p:cNvSpPr>
              <p:nvPr>
                <p:ph idx="1"/>
              </p:nvPr>
            </p:nvSpPr>
            <p:spPr>
              <a:xfrm>
                <a:off x="457200" y="1052736"/>
                <a:ext cx="8229600" cy="971480"/>
              </a:xfrm>
              <a:blipFill>
                <a:blip r:embed="rId2"/>
                <a:stretch>
                  <a:fillRect l="-963" t="-44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073D6A2-355E-4978-AB3A-E083327BCC5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7FEFAC09-83AB-4363-BDF1-36F3281B21E5}"/>
              </a:ext>
            </a:extLst>
          </p:cNvPr>
          <p:cNvPicPr>
            <a:picLocks noChangeAspect="1"/>
          </p:cNvPicPr>
          <p:nvPr/>
        </p:nvPicPr>
        <p:blipFill>
          <a:blip r:embed="rId3"/>
          <a:stretch>
            <a:fillRect/>
          </a:stretch>
        </p:blipFill>
        <p:spPr>
          <a:xfrm>
            <a:off x="13155" y="2024216"/>
            <a:ext cx="9144000" cy="4505819"/>
          </a:xfrm>
          <a:prstGeom prst="rect">
            <a:avLst/>
          </a:prstGeom>
        </p:spPr>
      </p:pic>
      <p:sp>
        <p:nvSpPr>
          <p:cNvPr id="7" name="TextBox 6">
            <a:extLst>
              <a:ext uri="{FF2B5EF4-FFF2-40B4-BE49-F238E27FC236}">
                <a16:creationId xmlns:a16="http://schemas.microsoft.com/office/drawing/2014/main" id="{A1441DC0-AB91-4272-B453-5EBAD112BA77}"/>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215435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sz="3200" dirty="0"/>
              <a:t>Standard ML vs. Adversarial Robust ML</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85000" lnSpcReduction="2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r>
                  <a:rPr lang="en-US" dirty="0"/>
                  <a:t> (e.g., FGSM, PGD)</a:t>
                </a:r>
              </a:p>
              <a:p>
                <a:pPr lvl="1"/>
                <a:r>
                  <a:rPr lang="en-US" dirty="0"/>
                  <a:t>Alternative formulation: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min</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adversarial</m:t>
                            </m:r>
                          </m:lim>
                        </m:limLow>
                      </m:fName>
                      <m:e>
                        <m:r>
                          <a:rPr lang="en-US" i="1">
                            <a:solidFill>
                              <a:srgbClr val="FF0000"/>
                            </a:solidFill>
                            <a:latin typeface="Cambria Math" panose="02040503050406030204" pitchFamily="18" charset="0"/>
                          </a:rPr>
                          <m:t>𝛿</m:t>
                        </m:r>
                      </m:e>
                    </m:func>
                  </m:oMath>
                </a14:m>
                <a:r>
                  <a:rPr lang="en-US" dirty="0"/>
                  <a:t>   (e.g., </a:t>
                </a:r>
                <a:r>
                  <a:rPr lang="en-US" dirty="0" err="1"/>
                  <a:t>Deepfool</a:t>
                </a:r>
                <a:r>
                  <a:rPr lang="en-US" dirty="0"/>
                  <a:t>, C&amp;W)</a:t>
                </a:r>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199" t="-2653" r="-16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
        <p:nvSpPr>
          <p:cNvPr id="5" name="Rectangle 4">
            <a:extLst>
              <a:ext uri="{FF2B5EF4-FFF2-40B4-BE49-F238E27FC236}">
                <a16:creationId xmlns:a16="http://schemas.microsoft.com/office/drawing/2014/main" id="{91CB3F3F-D0FC-47E2-B2C8-0A73C96CEE10}"/>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84446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1475656" y="83490"/>
            <a:ext cx="7668344"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552680"/>
            <a:ext cx="8229600" cy="1099592"/>
          </a:xfrm>
        </p:spPr>
        <p:txBody>
          <a:bodyPr>
            <a:normAutofit fontScale="85000" lnSpcReduction="10000"/>
          </a:bodyPr>
          <a:lstStyle/>
          <a:p>
            <a:r>
              <a:rPr lang="en-US" dirty="0"/>
              <a:t>Higher network capacity enables more complex decision boundary and more robust classification</a:t>
            </a:r>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2"/>
          <a:stretch>
            <a:fillRect/>
          </a:stretch>
        </p:blipFill>
        <p:spPr>
          <a:xfrm>
            <a:off x="0" y="1356313"/>
            <a:ext cx="9144000" cy="4098612"/>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369332"/>
          </a:xfrm>
          <a:prstGeom prst="rect">
            <a:avLst/>
          </a:prstGeom>
          <a:noFill/>
          <a:ln w="12700">
            <a:solidFill>
              <a:schemeClr val="tx1"/>
            </a:solidFill>
          </a:ln>
        </p:spPr>
        <p:txBody>
          <a:bodyPr wrap="square">
            <a:spAutoFit/>
          </a:bodyPr>
          <a:lstStyle/>
          <a:p>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3"/>
          <a:stretch>
            <a:fillRect/>
          </a:stretch>
        </p:blipFill>
        <p:spPr>
          <a:xfrm>
            <a:off x="5148064" y="1111735"/>
            <a:ext cx="887125" cy="835803"/>
          </a:xfrm>
          <a:prstGeom prst="rect">
            <a:avLst/>
          </a:prstGeom>
        </p:spPr>
      </p:pic>
      <p:sp>
        <p:nvSpPr>
          <p:cNvPr id="10" name="Rectangle 9">
            <a:extLst>
              <a:ext uri="{FF2B5EF4-FFF2-40B4-BE49-F238E27FC236}">
                <a16:creationId xmlns:a16="http://schemas.microsoft.com/office/drawing/2014/main" id="{CD5ECD74-2C0F-4C76-8EFC-01A07BB5ABD3}"/>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1339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85000" lnSpcReduction="2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𝑦</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𝑦</m:t>
                        </m:r>
                      </m:sub>
                    </m:sSub>
                    <m:r>
                      <a:rPr lang="en-US" b="0" i="1" smtClean="0">
                        <a:latin typeface="Cambria Math" panose="02040503050406030204" pitchFamily="18" charset="0"/>
                      </a:rPr>
                      <m:t>𝑓</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oMath>
                </a14:m>
                <a:endParaRPr lang="en-US" dirty="0"/>
              </a:p>
              <a:p>
                <a:pPr lvl="1"/>
                <a:r>
                  <a:rPr lang="en-US" dirty="0"/>
                  <a:t>(Only true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a:p>
                <a:r>
                  <a:rPr lang="en-US" dirty="0"/>
                  <a:t>In our case:</a:t>
                </a: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r>
                  <a:rPr lang="en-US" dirty="0"/>
                  <a:t>, 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259" t="-27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292197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an “ultimate” version of data augmentation</a:t>
            </a:r>
          </a:p>
          <a:p>
            <a:pPr lvl="1"/>
            <a:r>
              <a:rPr lang="en-US" dirty="0"/>
              <a:t>by training on the ”most confusing” samples</a:t>
            </a:r>
          </a:p>
          <a:p>
            <a:pPr lvl="1"/>
            <a:r>
              <a:rPr lang="en-US" dirty="0"/>
              <a:t>Model-dependent (vs. model-independent in regular data augmentation)</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789784"/>
          </a:xfrm>
        </p:spPr>
        <p:txBody>
          <a:bodyPr>
            <a:normAutofit fontScale="55000" lnSpcReduction="20000"/>
          </a:bodyPr>
          <a:lstStyle/>
          <a:p>
            <a:r>
              <a:rPr lang="en-US" dirty="0"/>
              <a:t>Theorem [Tsipras et al. 2018]: No “free lunch”: trade-off between accuracy and robustness</a:t>
            </a:r>
          </a:p>
          <a:p>
            <a:r>
              <a:rPr lang="en-US" dirty="0"/>
              <a:t>Standard training tries to use all features to maximize model accuracy, incl. non-robust features (e.g., outdoor scenery for class label “dog”), and the resulting model is vulnerable to adversarial examples that manipulate the non-robust features w. minor perturbations</a:t>
            </a:r>
          </a:p>
          <a:p>
            <a:r>
              <a:rPr lang="en-US" dirty="0"/>
              <a:t>Adversarial training tries to use only robust features (e.g., human-recognizable dog features like ears, tail, black nose…for class label “dog”) to increase model robustness, since larger and more noticeable  perturbations are needed to change the robust features</a:t>
            </a:r>
          </a:p>
          <a:p>
            <a:r>
              <a:rPr lang="en-US" dirty="0"/>
              <a:t>Adv. Robust Models by adversarial training typically has lower standard accuracy (no attacks in the test set) than models by standard training, since the former can only utilize robust features while the latter can utilize both robust and non-robust features for classification</a:t>
            </a:r>
          </a:p>
          <a:p>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1" name="Picture 10">
            <a:extLst>
              <a:ext uri="{FF2B5EF4-FFF2-40B4-BE49-F238E27FC236}">
                <a16:creationId xmlns:a16="http://schemas.microsoft.com/office/drawing/2014/main" id="{F60E7ED9-529E-4B00-896B-CFC515AEC12C}"/>
              </a:ext>
            </a:extLst>
          </p:cNvPr>
          <p:cNvPicPr>
            <a:picLocks noChangeAspect="1"/>
          </p:cNvPicPr>
          <p:nvPr/>
        </p:nvPicPr>
        <p:blipFill>
          <a:blip r:embed="rId3"/>
          <a:stretch>
            <a:fillRect/>
          </a:stretch>
        </p:blipFill>
        <p:spPr>
          <a:xfrm>
            <a:off x="755576" y="4821583"/>
            <a:ext cx="8229600" cy="1743559"/>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3600" dirty="0"/>
              <a:t>Adv. Robust Model Uses Robust Features</a:t>
            </a:r>
            <a:endParaRPr lang="en-SE" sz="3600"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57295"/>
            <a:ext cx="8291264" cy="2724530"/>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that makes the image appear similar to an image of the target class (‘Bird’), hence detectable by humans</a:t>
            </a:r>
            <a:endParaRPr lang="en-SE" dirty="0"/>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3"/>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4"/>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BBF1-67D3-4919-936D-941246DDB5A5}"/>
              </a:ext>
            </a:extLst>
          </p:cNvPr>
          <p:cNvSpPr>
            <a:spLocks noGrp="1"/>
          </p:cNvSpPr>
          <p:nvPr>
            <p:ph type="title"/>
          </p:nvPr>
        </p:nvSpPr>
        <p:spPr/>
        <p:txBody>
          <a:bodyPr/>
          <a:lstStyle/>
          <a:p>
            <a:r>
              <a:rPr lang="en-US" sz="3200" dirty="0"/>
              <a:t>Adv. Robust Model Uses Robust Features: Additional Examples</a:t>
            </a:r>
            <a:endParaRPr lang="en-SE" sz="3200" dirty="0"/>
          </a:p>
        </p:txBody>
      </p:sp>
      <p:sp>
        <p:nvSpPr>
          <p:cNvPr id="3" name="Content Placeholder 2">
            <a:extLst>
              <a:ext uri="{FF2B5EF4-FFF2-40B4-BE49-F238E27FC236}">
                <a16:creationId xmlns:a16="http://schemas.microsoft.com/office/drawing/2014/main" id="{520512B7-1732-43B9-9386-51990BF95F9E}"/>
              </a:ext>
            </a:extLst>
          </p:cNvPr>
          <p:cNvSpPr>
            <a:spLocks noGrp="1"/>
          </p:cNvSpPr>
          <p:nvPr>
            <p:ph idx="1"/>
          </p:nvPr>
        </p:nvSpPr>
        <p:spPr>
          <a:xfrm>
            <a:off x="457200" y="1295400"/>
            <a:ext cx="8229600" cy="1144630"/>
          </a:xfrm>
        </p:spPr>
        <p:txBody>
          <a:bodyPr>
            <a:normAutofit/>
          </a:bodyPr>
          <a:lstStyle/>
          <a:p>
            <a:endParaRPr lang="en-SE" dirty="0"/>
          </a:p>
        </p:txBody>
      </p:sp>
      <p:sp>
        <p:nvSpPr>
          <p:cNvPr id="4" name="Slide Number Placeholder 3">
            <a:extLst>
              <a:ext uri="{FF2B5EF4-FFF2-40B4-BE49-F238E27FC236}">
                <a16:creationId xmlns:a16="http://schemas.microsoft.com/office/drawing/2014/main" id="{274DB866-039C-4AD1-BE04-14C475DAC323}"/>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6B164FEA-FD57-4C9D-A1DC-49A853E8CB1D}"/>
              </a:ext>
            </a:extLst>
          </p:cNvPr>
          <p:cNvPicPr>
            <a:picLocks noChangeAspect="1"/>
          </p:cNvPicPr>
          <p:nvPr/>
        </p:nvPicPr>
        <p:blipFill>
          <a:blip r:embed="rId3"/>
          <a:stretch>
            <a:fillRect/>
          </a:stretch>
        </p:blipFill>
        <p:spPr>
          <a:xfrm>
            <a:off x="214088" y="1556792"/>
            <a:ext cx="8853712" cy="4496026"/>
          </a:xfrm>
          <a:prstGeom prst="rect">
            <a:avLst/>
          </a:prstGeom>
        </p:spPr>
      </p:pic>
    </p:spTree>
    <p:extLst>
      <p:ext uri="{BB962C8B-B14F-4D97-AF65-F5344CB8AC3E}">
        <p14:creationId xmlns:p14="http://schemas.microsoft.com/office/powerpoint/2010/main" val="2633206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fontScale="77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p>
          <a:p>
            <a:pPr lvl="1"/>
            <a:r>
              <a:rPr lang="en-US" dirty="0" err="1"/>
              <a:t>CleverHans</a:t>
            </a:r>
            <a:r>
              <a:rPr lang="en-US" dirty="0"/>
              <a:t> </a:t>
            </a:r>
            <a:r>
              <a:rPr lang="en-US" dirty="0">
                <a:hlinkClick r:id="rId4"/>
              </a:rPr>
              <a:t>https://github.com/cleverhans-lab/cleverhans</a:t>
            </a:r>
            <a:endParaRPr lang="en-US" dirty="0"/>
          </a:p>
          <a:p>
            <a:pPr lvl="1"/>
            <a:r>
              <a:rPr lang="en-US" dirty="0" err="1"/>
              <a:t>Foolbox</a:t>
            </a:r>
            <a:r>
              <a:rPr lang="en-US" dirty="0"/>
              <a:t> </a:t>
            </a:r>
            <a:r>
              <a:rPr lang="en-US" dirty="0">
                <a:hlinkClick r:id="rId5"/>
              </a:rPr>
              <a:t>https://github.com/bethgelab/foolbox</a:t>
            </a:r>
            <a:r>
              <a:rPr lang="en-US" dirty="0"/>
              <a:t> </a:t>
            </a:r>
          </a:p>
          <a:p>
            <a:pPr marL="0" indent="0">
              <a:buNone/>
            </a:pP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5137</TotalTime>
  <Words>6197</Words>
  <Application>Microsoft Office PowerPoint</Application>
  <PresentationFormat>On-screen Show (4:3)</PresentationFormat>
  <Paragraphs>599</Paragraphs>
  <Slides>73</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CambriaMath</vt:lpstr>
      <vt:lpstr>HelveticaNeue-Light</vt:lpstr>
      <vt:lpstr>HelveticaNeue-LightItalic</vt:lpstr>
      <vt:lpstr>Arial</vt:lpstr>
      <vt:lpstr>Calibri</vt:lpstr>
      <vt:lpstr>Cambria Math</vt:lpstr>
      <vt:lpstr>Raleway</vt:lpstr>
      <vt:lpstr>Roboto</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Adversarial Attacks</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Model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Certified Robustness Illustration</vt:lpstr>
      <vt:lpstr>Certified Robustness Illustration</vt:lpstr>
      <vt:lpstr>Approach #3</vt:lpstr>
      <vt:lpstr>Convex Relaxation</vt:lpstr>
      <vt:lpstr>Convex Relaxation as Conservative Approximation</vt:lpstr>
      <vt:lpstr>Interval-based Bounds</vt:lpstr>
      <vt:lpstr>Outline</vt:lpstr>
      <vt:lpstr>Standard ML vs. Adversarial Robust ML</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Outline</vt:lpstr>
      <vt:lpstr>Adv. Robust Generalization Needs More Data to Avoid Overfitting</vt:lpstr>
      <vt:lpstr>Does Being Robust Help “Standard” Generalization?</vt:lpstr>
      <vt:lpstr>Does Being Robust Help “Standard” Generalization?</vt:lpstr>
      <vt:lpstr>Adv. Robust Model Uses Robust Features</vt:lpstr>
      <vt:lpstr>Adv. Robust Model Uses Robust Features: Additional Examples</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411</cp:revision>
  <dcterms:created xsi:type="dcterms:W3CDTF">2020-03-21T16:53:45Z</dcterms:created>
  <dcterms:modified xsi:type="dcterms:W3CDTF">2021-12-22T14:22:24Z</dcterms:modified>
</cp:coreProperties>
</file>